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3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4" autoAdjust="0"/>
    <p:restoredTop sz="99647" autoAdjust="0"/>
  </p:normalViewPr>
  <p:slideViewPr>
    <p:cSldViewPr>
      <p:cViewPr>
        <p:scale>
          <a:sx n="69" d="100"/>
          <a:sy n="69" d="100"/>
        </p:scale>
        <p:origin x="-270" y="114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4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14425-1410-478E-820E-703D06728C24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48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4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6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15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3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6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08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9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3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86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9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00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1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72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17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27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138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0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0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93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4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5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5892-E37E-4B9A-9E52-80643C1354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8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21C2-72A1-439B-8BE3-C0B98956445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143125" y="104775"/>
            <a:ext cx="6848475" cy="1295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Boating Safety</a:t>
            </a: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8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pic>
        <p:nvPicPr>
          <p:cNvPr id="5126" name="Picture 6" descr="A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237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7E4FCB0-6CEC-4587-995F-14CBD0891695}" type="slidenum">
              <a:rPr lang="en-US" altLang="en-US"/>
              <a:pPr/>
              <a:t>10</a:t>
            </a:fld>
            <a:endParaRPr lang="en-US" altLang="en-US" dirty="0"/>
          </a:p>
        </p:txBody>
      </p:sp>
      <p:grpSp>
        <p:nvGrpSpPr>
          <p:cNvPr id="47106" name="Group 34"/>
          <p:cNvGrpSpPr>
            <a:grpSpLocks/>
          </p:cNvGrpSpPr>
          <p:nvPr/>
        </p:nvGrpSpPr>
        <p:grpSpPr bwMode="auto">
          <a:xfrm>
            <a:off x="625475" y="1447800"/>
            <a:ext cx="3565525" cy="2259013"/>
            <a:chOff x="240" y="1008"/>
            <a:chExt cx="2246" cy="1423"/>
          </a:xfrm>
        </p:grpSpPr>
        <p:pic>
          <p:nvPicPr>
            <p:cNvPr id="47107" name="Picture 3" descr="hull_f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63"/>
              <a:ext cx="2246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645" y="1008"/>
              <a:ext cx="14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chemeClr val="tx1"/>
                  </a:solidFill>
                </a:rPr>
                <a:t>flat bottom</a:t>
              </a:r>
            </a:p>
          </p:txBody>
        </p:sp>
      </p:grpSp>
      <p:grpSp>
        <p:nvGrpSpPr>
          <p:cNvPr id="47109" name="Group 37"/>
          <p:cNvGrpSpPr>
            <a:grpSpLocks/>
          </p:cNvGrpSpPr>
          <p:nvPr/>
        </p:nvGrpSpPr>
        <p:grpSpPr bwMode="auto">
          <a:xfrm>
            <a:off x="4419600" y="4114800"/>
            <a:ext cx="4525963" cy="1893888"/>
            <a:chOff x="2784" y="2712"/>
            <a:chExt cx="2851" cy="1193"/>
          </a:xfrm>
        </p:grpSpPr>
        <p:pic>
          <p:nvPicPr>
            <p:cNvPr id="47110" name="Picture 6" descr="hull_tw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120"/>
              <a:ext cx="2851" cy="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3577" y="2712"/>
              <a:ext cx="12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chemeClr val="tx1"/>
                  </a:solidFill>
                </a:rPr>
                <a:t>multi-hull</a:t>
              </a:r>
            </a:p>
          </p:txBody>
        </p:sp>
      </p:grpSp>
      <p:sp>
        <p:nvSpPr>
          <p:cNvPr id="4711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0" dirty="0" smtClean="0"/>
              <a:t>Small Boat Stability</a:t>
            </a:r>
            <a:endParaRPr lang="en-US" altLang="en-US" dirty="0"/>
          </a:p>
        </p:txBody>
      </p:sp>
      <p:grpSp>
        <p:nvGrpSpPr>
          <p:cNvPr id="47113" name="Group 36"/>
          <p:cNvGrpSpPr>
            <a:grpSpLocks/>
          </p:cNvGrpSpPr>
          <p:nvPr/>
        </p:nvGrpSpPr>
        <p:grpSpPr bwMode="auto">
          <a:xfrm>
            <a:off x="636588" y="4038600"/>
            <a:ext cx="3554412" cy="2286000"/>
            <a:chOff x="209" y="2712"/>
            <a:chExt cx="2400" cy="1512"/>
          </a:xfrm>
        </p:grpSpPr>
        <p:pic>
          <p:nvPicPr>
            <p:cNvPr id="47114" name="Picture 10" descr="hull_ro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3041"/>
              <a:ext cx="2400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448" y="2712"/>
              <a:ext cx="192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chemeClr val="tx1"/>
                  </a:solidFill>
                </a:rPr>
                <a:t>round bottom</a:t>
              </a:r>
            </a:p>
          </p:txBody>
        </p:sp>
      </p:grpSp>
      <p:grpSp>
        <p:nvGrpSpPr>
          <p:cNvPr id="47116" name="Group 35"/>
          <p:cNvGrpSpPr>
            <a:grpSpLocks/>
          </p:cNvGrpSpPr>
          <p:nvPr/>
        </p:nvGrpSpPr>
        <p:grpSpPr bwMode="auto">
          <a:xfrm>
            <a:off x="5105400" y="1295400"/>
            <a:ext cx="3733800" cy="2643188"/>
            <a:chOff x="3024" y="1008"/>
            <a:chExt cx="2352" cy="1665"/>
          </a:xfrm>
        </p:grpSpPr>
        <p:pic>
          <p:nvPicPr>
            <p:cNvPr id="47117" name="Picture 13" descr="hull_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44"/>
              <a:ext cx="2352" cy="1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3460" y="1008"/>
              <a:ext cx="14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chemeClr val="tx1"/>
                  </a:solidFill>
                </a:rPr>
                <a:t>vee bottom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608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8794C4F-DE3F-4DB8-8561-7335576C51EF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waves the center of gravity and the </a:t>
            </a:r>
            <a:r>
              <a:rPr lang="en-US" altLang="en-US" dirty="0"/>
              <a:t>c</a:t>
            </a:r>
            <a:r>
              <a:rPr lang="en-US" altLang="en-US" dirty="0" smtClean="0"/>
              <a:t>enter of buoyancy shift from over the keel</a:t>
            </a:r>
          </a:p>
        </p:txBody>
      </p:sp>
      <p:pic>
        <p:nvPicPr>
          <p:cNvPr id="14343" name="Picture 7" descr="new8_2-RD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492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C302011-45FF-42CE-BD19-05A0B0D90BB5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971800" cy="11525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At rest in equilibrium</a:t>
            </a:r>
          </a:p>
        </p:txBody>
      </p:sp>
      <p:pic>
        <p:nvPicPr>
          <p:cNvPr id="15367" name="Picture 8" descr="new8_3-RD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25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43600" y="1371600"/>
            <a:ext cx="213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 smtClean="0"/>
              <a:t>Weight shifted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0" y="4953000"/>
            <a:ext cx="3124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Boat is stable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Center of Mass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24400" y="4943475"/>
            <a:ext cx="4343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Boat is unstable</a:t>
            </a:r>
          </a:p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Swamps or Capsizes</a:t>
            </a:r>
          </a:p>
        </p:txBody>
      </p:sp>
    </p:spTree>
    <p:extLst>
      <p:ext uri="{BB962C8B-B14F-4D97-AF65-F5344CB8AC3E}">
        <p14:creationId xmlns:p14="http://schemas.microsoft.com/office/powerpoint/2010/main" val="17653066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157BE7A-82DD-4559-A041-0B99E90DF152}" type="slidenum">
              <a:rPr lang="en-US" altLang="en-US" sz="1400" smtClean="0"/>
              <a:pPr eaLnBrk="1" hangingPunct="1"/>
              <a:t>13</a:t>
            </a:fld>
            <a:endParaRPr lang="en-US" altLang="en-US" sz="14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pic>
        <p:nvPicPr>
          <p:cNvPr id="16389" name="Picture 5" descr="Fig 8-5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219200"/>
            <a:ext cx="36083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410200" y="1143000"/>
            <a:ext cx="152400" cy="5314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486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Load boat carefully keeping it level</a:t>
            </a:r>
          </a:p>
          <a:p>
            <a:pPr eaLnBrk="1" hangingPunct="1"/>
            <a:r>
              <a:rPr lang="en-US" altLang="en-US" dirty="0" smtClean="0"/>
              <a:t>Don’t stand up</a:t>
            </a:r>
          </a:p>
          <a:p>
            <a:pPr eaLnBrk="1" hangingPunct="1"/>
            <a:r>
              <a:rPr lang="en-US" altLang="en-US" dirty="0" smtClean="0"/>
              <a:t>Secure cargo</a:t>
            </a:r>
          </a:p>
          <a:p>
            <a:pPr eaLnBrk="1" hangingPunct="1"/>
            <a:r>
              <a:rPr lang="en-US" altLang="en-US" dirty="0" smtClean="0"/>
              <a:t>Maintain three point contact</a:t>
            </a:r>
          </a:p>
          <a:p>
            <a:pPr eaLnBrk="1" hangingPunct="1"/>
            <a:r>
              <a:rPr lang="en-US" altLang="en-US" dirty="0" smtClean="0"/>
              <a:t>Hold both sides and at least one foot on the deck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131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193C39B-99F9-4DF5-B2ED-E2B59DA1A5E8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If your boat capsizes</a:t>
            </a:r>
          </a:p>
          <a:p>
            <a:pPr lvl="1" eaLnBrk="1" hangingPunct="1"/>
            <a:r>
              <a:rPr lang="en-US" altLang="en-US" sz="4000" dirty="0" smtClean="0"/>
              <a:t>Stay with your boat!</a:t>
            </a:r>
          </a:p>
          <a:p>
            <a:pPr lvl="1" eaLnBrk="1" hangingPunct="1"/>
            <a:r>
              <a:rPr lang="en-US" altLang="en-US" sz="4000" dirty="0" smtClean="0"/>
              <a:t>Climb on it if possible</a:t>
            </a:r>
          </a:p>
          <a:p>
            <a:pPr lvl="1" eaLnBrk="1" hangingPunct="1"/>
            <a:r>
              <a:rPr lang="en-US" altLang="en-US" sz="4000" dirty="0" smtClean="0"/>
              <a:t>The colder the water the more urgent it is to get out of it</a:t>
            </a:r>
          </a:p>
          <a:p>
            <a:pPr lvl="1" eaLnBrk="1" hangingPunct="1"/>
            <a:r>
              <a:rPr lang="en-US" altLang="en-US" sz="4000" dirty="0" smtClean="0"/>
              <a:t>It is easier for rescuers to see you on the boat</a:t>
            </a:r>
          </a:p>
        </p:txBody>
      </p:sp>
    </p:spTree>
    <p:extLst>
      <p:ext uri="{BB962C8B-B14F-4D97-AF65-F5344CB8AC3E}">
        <p14:creationId xmlns:p14="http://schemas.microsoft.com/office/powerpoint/2010/main" val="1953855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r>
              <a:rPr lang="en-US" altLang="en-US" dirty="0" smtClean="0"/>
              <a:t>The three factors leading to capsizing </a:t>
            </a:r>
          </a:p>
          <a:p>
            <a:r>
              <a:rPr lang="en-US" altLang="en-US" dirty="0" smtClean="0"/>
              <a:t>Overloading</a:t>
            </a:r>
          </a:p>
          <a:p>
            <a:r>
              <a:rPr lang="en-US" altLang="en-US" dirty="0" smtClean="0"/>
              <a:t>Shifting of CG</a:t>
            </a:r>
          </a:p>
          <a:p>
            <a:r>
              <a:rPr lang="en-US" altLang="en-US" dirty="0" smtClean="0"/>
              <a:t>Shifting of CB</a:t>
            </a:r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5638800" y="2324100"/>
            <a:ext cx="35052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5638800" y="2438400"/>
            <a:ext cx="152400" cy="4019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0" name="Picture 5" descr="Fig 8-5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3528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25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A8AF9D7-62FF-4E00-BF4C-C27DF69961B8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pic>
        <p:nvPicPr>
          <p:cNvPr id="19460" name="Picture 4" descr="Fig 8-9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Personal Watercraft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934200" cy="495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3"/>
                </a:solidFill>
              </a:rPr>
              <a:t>Are Class A motorboats</a:t>
            </a:r>
          </a:p>
          <a:p>
            <a:pPr eaLnBrk="1" hangingPunct="1"/>
            <a:r>
              <a:rPr lang="en-US" altLang="en-US" dirty="0" smtClean="0">
                <a:solidFill>
                  <a:schemeClr val="accent3"/>
                </a:solidFill>
              </a:rPr>
              <a:t>Subject to Navigation Rules</a:t>
            </a:r>
          </a:p>
          <a:p>
            <a:pPr eaLnBrk="1" hangingPunct="1"/>
            <a:r>
              <a:rPr lang="en-US" altLang="en-US" dirty="0" smtClean="0">
                <a:solidFill>
                  <a:schemeClr val="accent3"/>
                </a:solidFill>
              </a:rPr>
              <a:t>Equipment – federal, state local</a:t>
            </a:r>
          </a:p>
          <a:p>
            <a:pPr eaLnBrk="1" hangingPunct="1"/>
            <a:r>
              <a:rPr lang="en-US" altLang="en-US" dirty="0" smtClean="0">
                <a:solidFill>
                  <a:schemeClr val="accent3"/>
                </a:solidFill>
              </a:rPr>
              <a:t>Highly unstable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0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9BA9566-AD96-4027-8884-600873224739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pic>
        <p:nvPicPr>
          <p:cNvPr id="20484" name="Picture 4" descr="Fig 8-8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Personal Watercraft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7239000" cy="2514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Understand operator responsibility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 Have respect for others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     Know safety equipment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         Safety considerations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Note: PFDs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71800" y="4038600"/>
            <a:ext cx="685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743200" y="4038600"/>
            <a:ext cx="3048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191000" y="3793067"/>
            <a:ext cx="762000" cy="4741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9407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BCCC1B-C36A-4C59-A3B4-7B4C346B5C4C}" type="slidenum">
              <a:rPr lang="en-US" altLang="en-US" sz="1400" smtClean="0"/>
              <a:pPr eaLnBrk="1" hangingPunct="1"/>
              <a:t>18</a:t>
            </a:fld>
            <a:endParaRPr lang="en-US" altLang="en-US" sz="1400" dirty="0" smtClean="0"/>
          </a:p>
        </p:txBody>
      </p:sp>
      <p:pic>
        <p:nvPicPr>
          <p:cNvPr id="21508" name="Picture 4" descr="opener-Fig 8-7a-resiz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b="8607"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Personal Watercraft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A PWC moving at high speed may not be able to see an object in the water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5257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kern="0" dirty="0" smtClean="0"/>
              <a:t>Dangerous loss of steering ability may occur with rapid throttle release</a:t>
            </a:r>
          </a:p>
        </p:txBody>
      </p:sp>
    </p:spTree>
    <p:extLst>
      <p:ext uri="{BB962C8B-B14F-4D97-AF65-F5344CB8AC3E}">
        <p14:creationId xmlns:p14="http://schemas.microsoft.com/office/powerpoint/2010/main" val="20344182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E4A77F8-F572-4FAE-A28E-AD4556D1AFE4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Personal Watercraft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Safety considerations</a:t>
            </a:r>
          </a:p>
          <a:p>
            <a:pPr lvl="1" eaLnBrk="1" hangingPunct="1"/>
            <a:r>
              <a:rPr lang="en-US" altLang="en-US" dirty="0" smtClean="0"/>
              <a:t>Visibility</a:t>
            </a:r>
          </a:p>
          <a:p>
            <a:pPr lvl="1" eaLnBrk="1" hangingPunct="1"/>
            <a:r>
              <a:rPr lang="en-US" altLang="en-US" dirty="0" smtClean="0"/>
              <a:t>Man overboard</a:t>
            </a:r>
          </a:p>
          <a:p>
            <a:pPr lvl="1" eaLnBrk="1" hangingPunct="1"/>
            <a:r>
              <a:rPr lang="en-US" altLang="en-US" dirty="0" smtClean="0"/>
              <a:t>Cutoff switch with safety lanyard</a:t>
            </a:r>
          </a:p>
          <a:p>
            <a:pPr lvl="1" eaLnBrk="1" hangingPunct="1"/>
            <a:r>
              <a:rPr lang="en-US" altLang="en-US" dirty="0" smtClean="0"/>
              <a:t>Avoid deep water until competent</a:t>
            </a:r>
          </a:p>
          <a:p>
            <a:pPr lvl="1" eaLnBrk="1" hangingPunct="1"/>
            <a:r>
              <a:rPr lang="en-US" altLang="en-US" dirty="0" smtClean="0"/>
              <a:t>Hypothermia</a:t>
            </a:r>
          </a:p>
        </p:txBody>
      </p:sp>
      <p:pic>
        <p:nvPicPr>
          <p:cNvPr id="22534" name="Picture 7" descr="Fig 8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9144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436245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414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9530C57-C06A-4DAF-9FAA-E1A439BD8D41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/>
              <a:t>Boating Safety</a:t>
            </a:r>
          </a:p>
        </p:txBody>
      </p:sp>
      <p:pic>
        <p:nvPicPr>
          <p:cNvPr id="6149" name="Picture 5" descr="opener-Fig 8-7a-resiz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4" b="6259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562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Swimming Near Boats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Faulty electrical grounding may result in  electrocution</a:t>
            </a:r>
          </a:p>
          <a:p>
            <a:pPr lvl="1" eaLnBrk="1" hangingPunct="1"/>
            <a:r>
              <a:rPr lang="en-US" altLang="en-US" dirty="0" smtClean="0"/>
              <a:t>Risk greatest in fresh water</a:t>
            </a:r>
          </a:p>
          <a:p>
            <a:pPr lvl="1" eaLnBrk="1" hangingPunct="1"/>
            <a:r>
              <a:rPr lang="en-US" altLang="en-US" dirty="0" smtClean="0"/>
              <a:t>Faulty shore power or boat power</a:t>
            </a:r>
          </a:p>
          <a:p>
            <a:pPr lvl="1" eaLnBrk="1" hangingPunct="1"/>
            <a:r>
              <a:rPr lang="en-US" altLang="en-US" dirty="0" smtClean="0"/>
              <a:t>Only 6 mA can cause death</a:t>
            </a:r>
          </a:p>
          <a:p>
            <a:pPr eaLnBrk="1" hangingPunct="1"/>
            <a:r>
              <a:rPr lang="en-US" altLang="en-US" dirty="0" smtClean="0"/>
              <a:t>Equipment Leakage Circuit Interrupter (ECLI) – boat: cuts power if problem</a:t>
            </a:r>
          </a:p>
          <a:p>
            <a:pPr eaLnBrk="1" hangingPunct="1"/>
            <a:r>
              <a:rPr lang="en-US" altLang="en-US" dirty="0" smtClean="0"/>
              <a:t>Ground Fault Circuit Interrupter (GFCI) – shore: cuts power if problem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A50BDEB-7EDC-462F-9A13-69DF7C6B15DF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969478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CF59862-E76F-4718-BEEC-7749C2228F1A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Cold Water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Falling into cold water may cause:</a:t>
            </a:r>
          </a:p>
          <a:p>
            <a:pPr lvl="1" eaLnBrk="1" hangingPunct="1"/>
            <a:r>
              <a:rPr lang="en-US" altLang="en-US" sz="3200" smtClean="0"/>
              <a:t>Cold shock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Hypothermia </a:t>
            </a:r>
          </a:p>
          <a:p>
            <a:pPr lvl="1" eaLnBrk="1" hangingPunct="1"/>
            <a:r>
              <a:rPr lang="en-US" altLang="en-US" sz="3200" dirty="0" smtClean="0"/>
              <a:t>Drowning</a:t>
            </a:r>
          </a:p>
          <a:p>
            <a:r>
              <a:rPr lang="en-US" altLang="en-US" sz="3600" dirty="0" smtClean="0"/>
              <a:t>But:</a:t>
            </a:r>
          </a:p>
          <a:p>
            <a:pPr lvl="1" eaLnBrk="1" hangingPunct="1"/>
            <a:r>
              <a:rPr lang="en-US" altLang="en-US" sz="3200" dirty="0" smtClean="0"/>
              <a:t>Warm clothing helps</a:t>
            </a:r>
          </a:p>
          <a:p>
            <a:pPr lvl="1" eaLnBrk="1" hangingPunct="1"/>
            <a:r>
              <a:rPr lang="en-US" altLang="en-US" sz="3200" dirty="0" smtClean="0"/>
              <a:t>Crouched position</a:t>
            </a:r>
          </a:p>
          <a:p>
            <a:pPr lvl="1" eaLnBrk="1" hangingPunct="1"/>
            <a:r>
              <a:rPr lang="en-US" altLang="en-US" sz="3200" dirty="0" smtClean="0"/>
              <a:t>Seek medical help</a:t>
            </a:r>
            <a:endParaRPr lang="en-US" altLang="en-US" sz="3200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5" name="Picture 4" descr="Fig 8-10-resiz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0196"/>
            <a:ext cx="3124200" cy="32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62600" y="2743200"/>
            <a:ext cx="35814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2600" y="2743200"/>
            <a:ext cx="152400" cy="3714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284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35CC49A-05EA-4F4D-9BAE-54382DFE9024}" type="slidenum">
              <a:rPr lang="en-US" altLang="en-US" sz="1400" smtClean="0"/>
              <a:pPr eaLnBrk="1" hangingPunct="1"/>
              <a:t>22</a:t>
            </a:fld>
            <a:endParaRPr lang="en-US" altLang="en-US" sz="1400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Cold Water - Hypothermia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598" y="1374775"/>
            <a:ext cx="8645052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Lowering of body temperature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3886200" y="3276600"/>
            <a:ext cx="5124450" cy="3048000"/>
            <a:chOff x="2448" y="2112"/>
            <a:chExt cx="3228" cy="1920"/>
          </a:xfrm>
        </p:grpSpPr>
        <p:grpSp>
          <p:nvGrpSpPr>
            <p:cNvPr id="26632" name="Group 9"/>
            <p:cNvGrpSpPr>
              <a:grpSpLocks/>
            </p:cNvGrpSpPr>
            <p:nvPr/>
          </p:nvGrpSpPr>
          <p:grpSpPr bwMode="auto">
            <a:xfrm>
              <a:off x="2448" y="2112"/>
              <a:ext cx="2928" cy="576"/>
              <a:chOff x="3120" y="2352"/>
              <a:chExt cx="2256" cy="288"/>
            </a:xfrm>
          </p:grpSpPr>
          <p:sp>
            <p:nvSpPr>
              <p:cNvPr id="26644" name="Rectangle 8"/>
              <p:cNvSpPr>
                <a:spLocks noChangeArrowheads="1"/>
              </p:cNvSpPr>
              <p:nvPr/>
            </p:nvSpPr>
            <p:spPr bwMode="auto">
              <a:xfrm>
                <a:off x="3120" y="2352"/>
                <a:ext cx="1824" cy="2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6645" name="AutoShape 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2208" cy="288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endParaRPr lang="en-US" altLang="en-US" b="1" dirty="0"/>
              </a:p>
            </p:txBody>
          </p:sp>
        </p:grp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2448" y="2496"/>
              <a:ext cx="3168" cy="240"/>
            </a:xfrm>
            <a:prstGeom prst="rect">
              <a:avLst/>
            </a:prstGeom>
            <a:solidFill>
              <a:srgbClr val="004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2448" y="2496"/>
              <a:ext cx="1152" cy="1536"/>
            </a:xfrm>
            <a:prstGeom prst="rect">
              <a:avLst/>
            </a:prstGeom>
            <a:solidFill>
              <a:srgbClr val="004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2592" y="2197"/>
              <a:ext cx="7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altLang="en-US" sz="1600" b="1" dirty="0"/>
                <a:t>TABLE 8-1</a:t>
              </a:r>
            </a:p>
          </p:txBody>
        </p:sp>
        <p:sp>
          <p:nvSpPr>
            <p:cNvPr id="26636" name="Text Box 7"/>
            <p:cNvSpPr txBox="1">
              <a:spLocks noChangeArrowheads="1"/>
            </p:cNvSpPr>
            <p:nvPr/>
          </p:nvSpPr>
          <p:spPr bwMode="auto">
            <a:xfrm>
              <a:off x="3672" y="2132"/>
              <a:ext cx="16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altLang="en-US" sz="1600" b="1" dirty="0"/>
                <a:t>Approximate Median Lethal Exposure Times</a:t>
              </a:r>
            </a:p>
          </p:txBody>
        </p:sp>
        <p:sp>
          <p:nvSpPr>
            <p:cNvPr id="26637" name="Text Box 10"/>
            <p:cNvSpPr txBox="1">
              <a:spLocks noChangeArrowheads="1"/>
            </p:cNvSpPr>
            <p:nvPr/>
          </p:nvSpPr>
          <p:spPr bwMode="auto">
            <a:xfrm>
              <a:off x="2448" y="2667"/>
              <a:ext cx="120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Water temperature (</a:t>
              </a:r>
              <a:r>
                <a:rPr lang="en-US" altLang="en-US" sz="1800" dirty="0">
                  <a:cs typeface="Arial" charset="0"/>
                </a:rPr>
                <a:t>°F)</a:t>
              </a:r>
            </a:p>
            <a:p>
              <a:pPr algn="ctr" eaLnBrk="1" hangingPunct="1"/>
              <a:r>
                <a:rPr lang="en-US" altLang="en-US" sz="1800" dirty="0">
                  <a:cs typeface="Arial" charset="0"/>
                </a:rPr>
                <a:t>35</a:t>
              </a:r>
            </a:p>
            <a:p>
              <a:pPr algn="ctr" eaLnBrk="1" hangingPunct="1"/>
              <a:r>
                <a:rPr lang="en-US" altLang="en-US" sz="1800" dirty="0">
                  <a:cs typeface="Arial" charset="0"/>
                </a:rPr>
                <a:t>45</a:t>
              </a:r>
            </a:p>
            <a:p>
              <a:pPr algn="ctr" eaLnBrk="1" hangingPunct="1"/>
              <a:r>
                <a:rPr lang="en-US" altLang="en-US" sz="1800" dirty="0">
                  <a:cs typeface="Arial" charset="0"/>
                </a:rPr>
                <a:t>55</a:t>
              </a:r>
            </a:p>
            <a:p>
              <a:pPr algn="ctr" eaLnBrk="1" hangingPunct="1"/>
              <a:r>
                <a:rPr lang="en-US" altLang="en-US" sz="1800" dirty="0">
                  <a:cs typeface="Arial" charset="0"/>
                </a:rPr>
                <a:t>65</a:t>
              </a:r>
            </a:p>
            <a:p>
              <a:pPr algn="ctr" eaLnBrk="1" hangingPunct="1"/>
              <a:r>
                <a:rPr lang="en-US" altLang="en-US" sz="1800" dirty="0">
                  <a:cs typeface="Arial" charset="0"/>
                </a:rPr>
                <a:t>70</a:t>
              </a: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3600" y="3024"/>
              <a:ext cx="2016" cy="1008"/>
            </a:xfrm>
            <a:prstGeom prst="rect">
              <a:avLst/>
            </a:prstGeom>
            <a:solidFill>
              <a:srgbClr val="D0D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639" name="Rectangle 12"/>
            <p:cNvSpPr>
              <a:spLocks noChangeArrowheads="1"/>
            </p:cNvSpPr>
            <p:nvPr/>
          </p:nvSpPr>
          <p:spPr bwMode="auto">
            <a:xfrm>
              <a:off x="3600" y="2663"/>
              <a:ext cx="2016" cy="384"/>
            </a:xfrm>
            <a:prstGeom prst="rect">
              <a:avLst/>
            </a:prstGeom>
            <a:solidFill>
              <a:srgbClr val="7B8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3552" y="2648"/>
              <a:ext cx="720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Floating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with PFD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1.75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2.50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3.50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7.75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18.00</a:t>
              </a:r>
            </a:p>
          </p:txBody>
        </p:sp>
        <p:sp>
          <p:nvSpPr>
            <p:cNvPr id="26641" name="Text Box 20"/>
            <p:cNvSpPr txBox="1">
              <a:spLocks noChangeArrowheads="1"/>
            </p:cNvSpPr>
            <p:nvPr/>
          </p:nvSpPr>
          <p:spPr bwMode="auto">
            <a:xfrm>
              <a:off x="4236" y="2648"/>
              <a:ext cx="720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Treading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Water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1.25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1.75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3.00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5.75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13.00</a:t>
              </a:r>
            </a:p>
          </p:txBody>
        </p:sp>
        <p:sp>
          <p:nvSpPr>
            <p:cNvPr id="26642" name="Text Box 21"/>
            <p:cNvSpPr txBox="1">
              <a:spLocks noChangeArrowheads="1"/>
            </p:cNvSpPr>
            <p:nvPr/>
          </p:nvSpPr>
          <p:spPr bwMode="auto">
            <a:xfrm>
              <a:off x="4860" y="2648"/>
              <a:ext cx="816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endParaRPr lang="en-US" altLang="en-US" sz="1600" b="1" dirty="0">
                <a:solidFill>
                  <a:schemeClr val="tx1"/>
                </a:solidFill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Swimming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0.75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1.00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2.00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4.50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10.00</a:t>
              </a:r>
            </a:p>
          </p:txBody>
        </p:sp>
        <p:sp>
          <p:nvSpPr>
            <p:cNvPr id="26643" name="Text Box 22"/>
            <p:cNvSpPr txBox="1">
              <a:spLocks noChangeArrowheads="1"/>
            </p:cNvSpPr>
            <p:nvPr/>
          </p:nvSpPr>
          <p:spPr bwMode="auto">
            <a:xfrm>
              <a:off x="4224" y="2496"/>
              <a:ext cx="7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Times (hours)</a:t>
              </a:r>
            </a:p>
          </p:txBody>
        </p:sp>
      </p:grpSp>
      <p:sp>
        <p:nvSpPr>
          <p:cNvPr id="134176" name="Rectangle 32"/>
          <p:cNvSpPr>
            <a:spLocks noChangeArrowheads="1"/>
          </p:cNvSpPr>
          <p:nvPr/>
        </p:nvSpPr>
        <p:spPr bwMode="auto">
          <a:xfrm>
            <a:off x="381000" y="1966913"/>
            <a:ext cx="8763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Biological functions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stop      Rapid heat may occur with swimming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</a:rPr>
              <a:t>Can occur in warm waters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</a:rPr>
              <a:t>First sign is goose flesh       Can occur in a strong wind when dry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95800" y="5791200"/>
            <a:ext cx="4419600" cy="395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1115"/>
            <a:ext cx="3429000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07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6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763B437-ED48-40A1-9BF6-55FCF21C9677}" type="slidenum">
              <a:rPr lang="en-US" altLang="en-US" sz="1400" smtClean="0"/>
              <a:pPr eaLnBrk="1" hangingPunct="1"/>
              <a:t>23</a:t>
            </a:fld>
            <a:endParaRPr lang="en-US" altLang="en-US" sz="1400" dirty="0" smtClean="0"/>
          </a:p>
        </p:txBody>
      </p:sp>
      <p:pic>
        <p:nvPicPr>
          <p:cNvPr id="29700" name="Picture 4" descr="Fig 1-13B-60per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Powerboats and Sailboats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Sailboats differ from powerboats since they are at the mercy of the wind</a:t>
            </a:r>
          </a:p>
          <a:p>
            <a:pPr eaLnBrk="1" hangingPunct="1"/>
            <a:r>
              <a:rPr lang="en-US" altLang="en-US" dirty="0" smtClean="0"/>
              <a:t>Powerboats disrupt sailboats when sailboats are mooring, in light wind, or when blocking their wind</a:t>
            </a:r>
          </a:p>
          <a:p>
            <a:pPr eaLnBrk="1" hangingPunct="1"/>
            <a:r>
              <a:rPr lang="en-US" altLang="en-US" dirty="0" smtClean="0"/>
              <a:t>If you need to approach a sailboat, do so from downwind. </a:t>
            </a:r>
          </a:p>
        </p:txBody>
      </p:sp>
    </p:spTree>
    <p:extLst>
      <p:ext uri="{BB962C8B-B14F-4D97-AF65-F5344CB8AC3E}">
        <p14:creationId xmlns:p14="http://schemas.microsoft.com/office/powerpoint/2010/main" val="1734302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4" descr="Fig 8-12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5641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ADCD5B5-8FBC-46C0-9D40-72EAF1E7C057}" type="slidenum">
              <a:rPr lang="en-US" altLang="en-US" sz="1400" smtClean="0"/>
              <a:pPr eaLnBrk="1" hangingPunct="1"/>
              <a:t>24</a:t>
            </a:fld>
            <a:endParaRPr lang="en-US" altLang="en-US" sz="1400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Powerboats and Sailboats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2133600" cy="53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Tacking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286500" y="1371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</a:rPr>
              <a:t>wind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5029200" y="3990975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1"/>
                </a:solidFill>
              </a:rPr>
              <a:t>leeward side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7086600" y="3990975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1"/>
                </a:solidFill>
              </a:rPr>
              <a:t>windward side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5257800" y="6457950"/>
            <a:ext cx="2628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Fast Track to Cruising by Steve &amp; Doris Colgate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5"/>
            <a:ext cx="35814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866" y="1981200"/>
            <a:ext cx="3471333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35052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9333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F610A25-47BF-4995-BFA5-A0ABFEB75CDD}" type="slidenum">
              <a:rPr lang="en-US" altLang="en-US" sz="1400" smtClean="0"/>
              <a:pPr eaLnBrk="1" hangingPunct="1"/>
              <a:t>25</a:t>
            </a:fld>
            <a:endParaRPr lang="en-US" altLang="en-US" sz="1400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BB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Powerboats and Sailboats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Directions in which a sailboat can sail</a:t>
            </a:r>
          </a:p>
        </p:txBody>
      </p:sp>
      <p:pic>
        <p:nvPicPr>
          <p:cNvPr id="31751" name="Picture 4" descr="Fig 8-15-r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2500"/>
            <a:ext cx="59436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05400" y="6553200"/>
            <a:ext cx="3429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</a:t>
            </a:r>
            <a:r>
              <a:rPr lang="en-US" altLang="en-US" sz="800" i="1" dirty="0"/>
              <a:t>The Complete Sailor by David Seidman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828800"/>
            <a:ext cx="916093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52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76E4892F-E9C2-4FC9-B7E7-8241509574BC}" type="slidenum">
              <a:rPr lang="en-US" altLang="en-US" sz="1400" smtClean="0"/>
              <a:pPr eaLnBrk="1" hangingPunct="1"/>
              <a:t>26</a:t>
            </a:fld>
            <a:endParaRPr lang="en-US" altLang="en-US" sz="1400" dirty="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Powerboats and Sailboats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Sailboat skills</a:t>
            </a:r>
          </a:p>
          <a:p>
            <a:pPr lvl="1" eaLnBrk="1" hangingPunct="1"/>
            <a:r>
              <a:rPr lang="en-US" altLang="en-US" dirty="0" smtClean="0"/>
              <a:t>Mooring &amp; anchoring</a:t>
            </a:r>
          </a:p>
          <a:p>
            <a:pPr lvl="1" eaLnBrk="1" hangingPunct="1"/>
            <a:r>
              <a:rPr lang="en-US" altLang="en-US" dirty="0" smtClean="0"/>
              <a:t>Wind and wake</a:t>
            </a:r>
          </a:p>
          <a:p>
            <a:pPr lvl="1" eaLnBrk="1" hangingPunct="1"/>
            <a:r>
              <a:rPr lang="en-US" altLang="en-US" dirty="0" smtClean="0"/>
              <a:t>Blocking the wind</a:t>
            </a:r>
          </a:p>
          <a:p>
            <a:pPr lvl="1" eaLnBrk="1" hangingPunct="1"/>
            <a:r>
              <a:rPr lang="en-US" altLang="en-US" dirty="0" smtClean="0"/>
              <a:t>Obscured vision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32775" name="Picture 4" descr="Fig 8-17-r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0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45720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5562600" y="6186488"/>
            <a:ext cx="3429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accent2"/>
                </a:solidFill>
              </a:rPr>
              <a:t>Reprinted with permission from </a:t>
            </a:r>
            <a:r>
              <a:rPr lang="en-US" altLang="en-US" sz="800" i="1" dirty="0">
                <a:solidFill>
                  <a:schemeClr val="accent2"/>
                </a:solidFill>
              </a:rPr>
              <a:t>The Complete Sailor by David Seidman</a:t>
            </a:r>
          </a:p>
        </p:txBody>
      </p:sp>
    </p:spTree>
    <p:extLst>
      <p:ext uri="{BB962C8B-B14F-4D97-AF65-F5344CB8AC3E}">
        <p14:creationId xmlns:p14="http://schemas.microsoft.com/office/powerpoint/2010/main" val="1464553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27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r>
              <a:rPr lang="en-US" altLang="en-US" dirty="0" smtClean="0"/>
              <a:t>In most cases which vessel is the stand on vessel?</a:t>
            </a:r>
          </a:p>
          <a:p>
            <a:r>
              <a:rPr lang="en-US" altLang="en-US" dirty="0" smtClean="0"/>
              <a:t>Powerboat</a:t>
            </a:r>
          </a:p>
          <a:p>
            <a:r>
              <a:rPr lang="en-US" altLang="en-US" dirty="0" smtClean="0"/>
              <a:t>Sailboat</a:t>
            </a:r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40267" y="2590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3124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3956329" y="2714625"/>
            <a:ext cx="5196138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3810000" y="2714624"/>
            <a:ext cx="152400" cy="36861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71525" y="3048000"/>
            <a:ext cx="1971675" cy="6096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29" y="2905125"/>
            <a:ext cx="5187671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14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4C1C958-A5E4-4F63-AEC1-1205BE3BFF79}" type="slidenum">
              <a:rPr lang="en-US" altLang="en-US" sz="1400" smtClean="0"/>
              <a:pPr eaLnBrk="1" hangingPunct="1"/>
              <a:t>28</a:t>
            </a:fld>
            <a:endParaRPr lang="en-US" altLang="en-US" sz="1400" dirty="0" smtClean="0"/>
          </a:p>
        </p:txBody>
      </p:sp>
      <p:pic>
        <p:nvPicPr>
          <p:cNvPr id="34820" name="Picture 4" descr="Fig 8-20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Carbon Monoxide Poisoning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610600" cy="3048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Prevention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Created by incomplete combustion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Keep engine </a:t>
            </a:r>
            <a:r>
              <a:rPr lang="en-US" altLang="en-US" dirty="0">
                <a:solidFill>
                  <a:srgbClr val="FFFF00"/>
                </a:solidFill>
              </a:rPr>
              <a:t>compartment well </a:t>
            </a:r>
            <a:r>
              <a:rPr lang="en-US" altLang="en-US" dirty="0" smtClean="0">
                <a:solidFill>
                  <a:srgbClr val="FFFF00"/>
                </a:solidFill>
              </a:rPr>
              <a:t>ventilated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Don’t congregate around exhaust ports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Use carbon monoxide </a:t>
            </a:r>
            <a:r>
              <a:rPr lang="en-US" altLang="en-US" dirty="0" smtClean="0">
                <a:solidFill>
                  <a:srgbClr val="FFFF00"/>
                </a:solidFill>
              </a:rPr>
              <a:t>detectors  </a:t>
            </a:r>
          </a:p>
          <a:p>
            <a:pPr lvl="1" eaLnBrk="1" hangingPunct="1"/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endParaRPr lang="en-US" altLang="en-US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endParaRPr lang="en-US" alt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                                      </a:t>
            </a:r>
            <a:r>
              <a:rPr lang="en-US" altLang="en-US" dirty="0" smtClean="0">
                <a:solidFill>
                  <a:srgbClr val="FF0000"/>
                </a:solidFill>
              </a:rPr>
              <a:t>Odorless, colorless, </a:t>
            </a:r>
            <a:r>
              <a:rPr lang="en-US" altLang="en-US" dirty="0" err="1" smtClean="0">
                <a:solidFill>
                  <a:srgbClr val="FF0000"/>
                </a:solidFill>
              </a:rPr>
              <a:t>poisoous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724400" y="6443246"/>
            <a:ext cx="373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Seaworthy: </a:t>
            </a:r>
            <a:r>
              <a:rPr lang="en-US" altLang="en-US" sz="800" i="1" dirty="0"/>
              <a:t>Essential Lessons from BoatU.S.;s 20 year Case File of Things Gone Wrong by Robert A. Adriance</a:t>
            </a:r>
            <a:r>
              <a:rPr lang="en-US" altLang="en-US" sz="800" i="1" dirty="0">
                <a:latin typeface="Times New Roman" charset="0"/>
              </a:rPr>
              <a:t>”</a:t>
            </a:r>
            <a:endParaRPr lang="en-US" altLang="en-US" sz="800" i="1" dirty="0"/>
          </a:p>
        </p:txBody>
      </p:sp>
      <p:sp>
        <p:nvSpPr>
          <p:cNvPr id="2" name="Oval 1"/>
          <p:cNvSpPr/>
          <p:nvPr/>
        </p:nvSpPr>
        <p:spPr bwMode="auto">
          <a:xfrm>
            <a:off x="1676400" y="3733800"/>
            <a:ext cx="2286000" cy="2133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43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809B347-494A-47B2-98F0-4217EFD7B667}" type="slidenum">
              <a:rPr lang="en-US" altLang="en-US" sz="1400" smtClean="0"/>
              <a:pPr eaLnBrk="1" hangingPunct="1"/>
              <a:t>29</a:t>
            </a:fld>
            <a:endParaRPr lang="en-US" altLang="en-US" sz="1400" dirty="0" smtClean="0"/>
          </a:p>
        </p:txBody>
      </p:sp>
      <p:pic>
        <p:nvPicPr>
          <p:cNvPr id="37892" name="Picture 5" descr="Fig 12-19_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Weather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Know before you go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Update while you’re out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Weather Radio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WX on Marine VHF-FM Radio</a:t>
            </a:r>
          </a:p>
        </p:txBody>
      </p:sp>
    </p:spTree>
    <p:extLst>
      <p:ext uri="{BB962C8B-B14F-4D97-AF65-F5344CB8AC3E}">
        <p14:creationId xmlns:p14="http://schemas.microsoft.com/office/powerpoint/2010/main" val="38791049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6771FB6-F89D-4B65-8E14-0DF83F9AC6CC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5438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Accidents and Prevention</a:t>
            </a:r>
          </a:p>
          <a:p>
            <a:pPr eaLnBrk="1" hangingPunct="1"/>
            <a:r>
              <a:rPr lang="en-US" altLang="en-US" dirty="0" smtClean="0"/>
              <a:t>Personal Watercraft Safety</a:t>
            </a:r>
          </a:p>
          <a:p>
            <a:pPr eaLnBrk="1" hangingPunct="1"/>
            <a:r>
              <a:rPr lang="en-US" altLang="en-US" dirty="0" smtClean="0"/>
              <a:t>Cold Water Immersion/Hypothermia</a:t>
            </a:r>
          </a:p>
          <a:p>
            <a:pPr eaLnBrk="1" hangingPunct="1"/>
            <a:r>
              <a:rPr lang="en-US" altLang="en-US" dirty="0" smtClean="0"/>
              <a:t>Sailboats</a:t>
            </a:r>
          </a:p>
          <a:p>
            <a:pPr eaLnBrk="1" hangingPunct="1"/>
            <a:r>
              <a:rPr lang="en-US" altLang="en-US" dirty="0" smtClean="0"/>
              <a:t>Carbon Monoxide</a:t>
            </a:r>
          </a:p>
          <a:p>
            <a:pPr eaLnBrk="1" hangingPunct="1"/>
            <a:r>
              <a:rPr lang="en-US" altLang="en-US" dirty="0" smtClean="0"/>
              <a:t>Weather Information Sources      and Danger Signs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60" y="42672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51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514C83E-D3E4-40A1-A701-25CFC9ABBE2C}" type="slidenum">
              <a:rPr lang="en-US" altLang="en-US" sz="1400" smtClean="0"/>
              <a:pPr eaLnBrk="1" hangingPunct="1"/>
              <a:t>30</a:t>
            </a:fld>
            <a:endParaRPr lang="en-US" altLang="en-US" sz="1400" dirty="0" smtClean="0"/>
          </a:p>
        </p:txBody>
      </p:sp>
      <p:pic>
        <p:nvPicPr>
          <p:cNvPr id="38916" name="Picture 5" descr="fig 12-17bfnljr_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Weather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3335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Warning signs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Cloud formations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Wind change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Static on AM</a:t>
            </a:r>
          </a:p>
        </p:txBody>
      </p:sp>
    </p:spTree>
    <p:extLst>
      <p:ext uri="{BB962C8B-B14F-4D97-AF65-F5344CB8AC3E}">
        <p14:creationId xmlns:p14="http://schemas.microsoft.com/office/powerpoint/2010/main" val="11860579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</a:t>
            </a:r>
            <a:r>
              <a:rPr lang="en-US" sz="1800" smtClean="0"/>
              <a:t>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E3F3F38-E6CF-47FB-8D11-EEE7C542E8EA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Safety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Passenger briefing</a:t>
            </a:r>
          </a:p>
          <a:p>
            <a:pPr lvl="1" eaLnBrk="1" hangingPunct="1"/>
            <a:r>
              <a:rPr lang="en-US" altLang="en-US" dirty="0" smtClean="0"/>
              <a:t>Locations of Life Jackets</a:t>
            </a:r>
          </a:p>
          <a:p>
            <a:pPr lvl="1" eaLnBrk="1" hangingPunct="1"/>
            <a:r>
              <a:rPr lang="en-US" altLang="en-US" dirty="0" smtClean="0"/>
              <a:t>Fire extinguishers</a:t>
            </a:r>
          </a:p>
          <a:p>
            <a:pPr lvl="1" eaLnBrk="1" hangingPunct="1"/>
            <a:r>
              <a:rPr lang="en-US" altLang="en-US" dirty="0" smtClean="0"/>
              <a:t>First Aid Kit</a:t>
            </a:r>
          </a:p>
          <a:p>
            <a:pPr lvl="1" eaLnBrk="1" hangingPunct="1"/>
            <a:r>
              <a:rPr lang="en-US" altLang="en-US" dirty="0" smtClean="0"/>
              <a:t>Flares</a:t>
            </a:r>
          </a:p>
          <a:p>
            <a:pPr lvl="1" eaLnBrk="1" hangingPunct="1"/>
            <a:r>
              <a:rPr lang="en-US" altLang="en-US" dirty="0" smtClean="0"/>
              <a:t>Operating the Radio</a:t>
            </a:r>
          </a:p>
          <a:p>
            <a:pPr lvl="1" eaLnBrk="1" hangingPunct="1"/>
            <a:r>
              <a:rPr lang="en-US" altLang="en-US" dirty="0" smtClean="0"/>
              <a:t>Using the boat’s toilet</a:t>
            </a:r>
          </a:p>
          <a:p>
            <a:pPr lvl="1" eaLnBrk="1" hangingPunct="1"/>
            <a:r>
              <a:rPr lang="en-US" altLang="en-US" dirty="0" smtClean="0"/>
              <a:t>Handing lines</a:t>
            </a:r>
          </a:p>
          <a:p>
            <a:pPr lvl="1" eaLnBrk="1" hangingPunct="1"/>
            <a:r>
              <a:rPr lang="en-US" altLang="en-US" dirty="0" smtClean="0"/>
              <a:t>Recovering a person who has fallen overboard</a:t>
            </a:r>
          </a:p>
          <a:p>
            <a:pPr lvl="1" eaLnBrk="1" hangingPunct="1"/>
            <a:r>
              <a:rPr lang="en-US" altLang="en-US" dirty="0" smtClean="0"/>
              <a:t>Docking</a:t>
            </a:r>
          </a:p>
          <a:p>
            <a:pPr lvl="1" eaLnBrk="1" hangingPunct="1"/>
            <a:r>
              <a:rPr lang="en-US" altLang="en-US" dirty="0" smtClean="0"/>
              <a:t>Anchoring</a:t>
            </a:r>
          </a:p>
        </p:txBody>
      </p:sp>
    </p:spTree>
    <p:extLst>
      <p:ext uri="{BB962C8B-B14F-4D97-AF65-F5344CB8AC3E}">
        <p14:creationId xmlns:p14="http://schemas.microsoft.com/office/powerpoint/2010/main" val="32647204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60F088A-F41B-43B3-BC1A-776B7D4A73A8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Safety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95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Knowing the location of safety items saves time when seconds count</a:t>
            </a:r>
          </a:p>
          <a:p>
            <a:pPr eaLnBrk="1" hangingPunct="1"/>
            <a:r>
              <a:rPr lang="en-US" altLang="en-US" sz="3600" dirty="0" smtClean="0"/>
              <a:t>Prepare a plan before its needed</a:t>
            </a:r>
          </a:p>
          <a:p>
            <a:pPr eaLnBrk="1" hangingPunct="1"/>
            <a:r>
              <a:rPr lang="en-US" altLang="en-US" sz="3600" dirty="0" smtClean="0"/>
              <a:t>Be able to respond to a situation</a:t>
            </a:r>
          </a:p>
        </p:txBody>
      </p:sp>
    </p:spTree>
    <p:extLst>
      <p:ext uri="{BB962C8B-B14F-4D97-AF65-F5344CB8AC3E}">
        <p14:creationId xmlns:p14="http://schemas.microsoft.com/office/powerpoint/2010/main" val="1461108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A28C87C-BD31-428D-BBFF-A7A9740665CC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Safety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Factors in boating </a:t>
            </a:r>
            <a:r>
              <a:rPr lang="en-US" altLang="en-US" dirty="0"/>
              <a:t>f</a:t>
            </a:r>
            <a:r>
              <a:rPr lang="en-US" altLang="en-US" dirty="0" smtClean="0"/>
              <a:t>atalities</a:t>
            </a:r>
          </a:p>
          <a:p>
            <a:pPr lvl="1" eaLnBrk="1" hangingPunct="1"/>
            <a:r>
              <a:rPr lang="en-US" altLang="en-US" sz="3200" dirty="0" smtClean="0"/>
              <a:t>Human error is a major factor</a:t>
            </a:r>
          </a:p>
          <a:p>
            <a:pPr lvl="1" eaLnBrk="1" hangingPunct="1"/>
            <a:r>
              <a:rPr lang="en-US" altLang="en-US" sz="3200" dirty="0" smtClean="0"/>
              <a:t>Half occur on lakes and ponds</a:t>
            </a:r>
          </a:p>
          <a:p>
            <a:pPr lvl="1" eaLnBrk="1" hangingPunct="1"/>
            <a:r>
              <a:rPr lang="en-US" altLang="en-US" sz="3200" dirty="0" smtClean="0"/>
              <a:t>More than half occur in boats 12 to 16 feet long</a:t>
            </a:r>
          </a:p>
          <a:p>
            <a:pPr lvl="1" eaLnBrk="1" hangingPunct="1"/>
            <a:r>
              <a:rPr lang="en-US" altLang="en-US" sz="3200" dirty="0" smtClean="0"/>
              <a:t>People often not wearing PFDs</a:t>
            </a:r>
          </a:p>
          <a:p>
            <a:pPr lvl="1" eaLnBrk="1" hangingPunct="1"/>
            <a:r>
              <a:rPr lang="en-US" altLang="en-US" sz="3200" dirty="0" smtClean="0"/>
              <a:t>Use of drugs and alcohol</a:t>
            </a:r>
          </a:p>
          <a:p>
            <a:pPr lvl="1" eaLnBrk="1" hangingPunct="1"/>
            <a:r>
              <a:rPr lang="en-US" altLang="en-US" sz="3200" dirty="0" smtClean="0"/>
              <a:t>Falling overboard and drowning</a:t>
            </a:r>
          </a:p>
        </p:txBody>
      </p:sp>
    </p:spTree>
    <p:extLst>
      <p:ext uri="{BB962C8B-B14F-4D97-AF65-F5344CB8AC3E}">
        <p14:creationId xmlns:p14="http://schemas.microsoft.com/office/powerpoint/2010/main" val="1690191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32B4FC1-6B95-4505-ACBC-4C884B4F69B2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Avoid swamping a boat in two ways</a:t>
            </a:r>
          </a:p>
          <a:p>
            <a:pPr lvl="1" eaLnBrk="1" hangingPunct="1"/>
            <a:r>
              <a:rPr lang="en-US" altLang="en-US" sz="4000" dirty="0" smtClean="0"/>
              <a:t>Don’t take a small boat out in rough water</a:t>
            </a:r>
          </a:p>
          <a:p>
            <a:pPr lvl="1" eaLnBrk="1" hangingPunct="1"/>
            <a:r>
              <a:rPr lang="en-US" altLang="en-US" sz="4000" dirty="0" smtClean="0"/>
              <a:t>Understand how your boat floats</a:t>
            </a:r>
          </a:p>
        </p:txBody>
      </p:sp>
    </p:spTree>
    <p:extLst>
      <p:ext uri="{BB962C8B-B14F-4D97-AF65-F5344CB8AC3E}">
        <p14:creationId xmlns:p14="http://schemas.microsoft.com/office/powerpoint/2010/main" val="21884102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07421E8-A7D4-40E0-BD23-C29CBAC95C95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800600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boat’s ability to resist capsizing</a:t>
            </a:r>
            <a:r>
              <a:rPr lang="en-US" altLang="en-US" dirty="0"/>
              <a:t> </a:t>
            </a:r>
            <a:r>
              <a:rPr lang="en-US" altLang="en-US" dirty="0" smtClean="0"/>
              <a:t>depends on its</a:t>
            </a:r>
          </a:p>
          <a:p>
            <a:pPr lvl="1" eaLnBrk="1" hangingPunct="1"/>
            <a:r>
              <a:rPr lang="en-US" altLang="en-US" dirty="0" smtClean="0"/>
              <a:t>Hull shape</a:t>
            </a:r>
          </a:p>
          <a:p>
            <a:pPr lvl="1"/>
            <a:r>
              <a:rPr lang="en-US" altLang="en-US" dirty="0"/>
              <a:t>Amount of </a:t>
            </a:r>
            <a:r>
              <a:rPr lang="en-US" altLang="en-US" dirty="0" smtClean="0"/>
              <a:t>buoyancy</a:t>
            </a:r>
          </a:p>
          <a:p>
            <a:pPr lvl="1" eaLnBrk="1" hangingPunct="1"/>
            <a:r>
              <a:rPr lang="en-US" altLang="en-US" dirty="0" smtClean="0"/>
              <a:t>Center of Gravity</a:t>
            </a:r>
          </a:p>
          <a:p>
            <a:pPr lvl="1" eaLnBrk="1" hangingPunct="1"/>
            <a:r>
              <a:rPr lang="en-US" altLang="en-US" dirty="0" smtClean="0"/>
              <a:t>Center of Buoyancy</a:t>
            </a:r>
          </a:p>
        </p:txBody>
      </p:sp>
      <p:pic>
        <p:nvPicPr>
          <p:cNvPr id="12294" name="Picture 4" descr="Fig 8-16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219200"/>
            <a:ext cx="3743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53340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355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298E8B9-3444-474E-81C7-F901D7793A86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Small Boat Stability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Overloading is a key factor</a:t>
            </a:r>
          </a:p>
          <a:p>
            <a:pPr lvl="1" eaLnBrk="1" hangingPunct="1"/>
            <a:r>
              <a:rPr lang="en-US" altLang="en-US" sz="3200" dirty="0" smtClean="0"/>
              <a:t>Changes the center of gravity</a:t>
            </a:r>
          </a:p>
          <a:p>
            <a:pPr lvl="1" eaLnBrk="1" hangingPunct="1"/>
            <a:r>
              <a:rPr lang="en-US" altLang="en-US" sz="3200" dirty="0" smtClean="0"/>
              <a:t>Lowers boat’s freeboard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3318" name="Picture 4" descr="Fig 8-18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04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4572000" y="1143000"/>
            <a:ext cx="152400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574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91</TotalTime>
  <Words>871</Words>
  <Application>Microsoft Office PowerPoint</Application>
  <PresentationFormat>On-screen Show (4:3)</PresentationFormat>
  <Paragraphs>277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BSS nautical 3</vt:lpstr>
      <vt:lpstr>Boating Safety</vt:lpstr>
      <vt:lpstr>Boating Safety</vt:lpstr>
      <vt:lpstr>Lesson Objectives</vt:lpstr>
      <vt:lpstr>Small Boat Safety</vt:lpstr>
      <vt:lpstr>Small Boat Safety</vt:lpstr>
      <vt:lpstr>Small Boat Safety</vt:lpstr>
      <vt:lpstr>Small Boat Stability</vt:lpstr>
      <vt:lpstr>Small Boat Stability</vt:lpstr>
      <vt:lpstr>Small Boat Stability</vt:lpstr>
      <vt:lpstr>Small Boat Stability</vt:lpstr>
      <vt:lpstr>Small Boat Stability</vt:lpstr>
      <vt:lpstr>Small Boat Stability</vt:lpstr>
      <vt:lpstr>Small Boat Stability</vt:lpstr>
      <vt:lpstr>Small Boat Stability</vt:lpstr>
      <vt:lpstr>Student Activity</vt:lpstr>
      <vt:lpstr>Personal Watercraft</vt:lpstr>
      <vt:lpstr>Personal Watercraft</vt:lpstr>
      <vt:lpstr>Personal Watercraft</vt:lpstr>
      <vt:lpstr>Personal Watercraft</vt:lpstr>
      <vt:lpstr>Swimming Near Boats </vt:lpstr>
      <vt:lpstr>Cold Water</vt:lpstr>
      <vt:lpstr>Cold Water - Hypothermia</vt:lpstr>
      <vt:lpstr>Powerboats and Sailboats</vt:lpstr>
      <vt:lpstr>Powerboats and Sailboats</vt:lpstr>
      <vt:lpstr>Powerboats and Sailboats</vt:lpstr>
      <vt:lpstr>Powerboats and Sailboats</vt:lpstr>
      <vt:lpstr>Student Activity</vt:lpstr>
      <vt:lpstr>Carbon Monoxide Poisoning</vt:lpstr>
      <vt:lpstr>Weather</vt:lpstr>
      <vt:lpstr>Weather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Boating Safety</dc:title>
  <dc:creator>USCG AUX DIV 091-18</dc:creator>
  <cp:lastModifiedBy>Paul DeVita</cp:lastModifiedBy>
  <cp:revision>14</cp:revision>
  <dcterms:created xsi:type="dcterms:W3CDTF">2014-03-29T23:22:00Z</dcterms:created>
  <dcterms:modified xsi:type="dcterms:W3CDTF">2014-10-18T00:28:45Z</dcterms:modified>
</cp:coreProperties>
</file>